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6"/>
  </p:notesMasterIdLst>
  <p:sldIdLst>
    <p:sldId id="1063" r:id="rId5"/>
    <p:sldId id="1064" r:id="rId6"/>
    <p:sldId id="1067" r:id="rId7"/>
    <p:sldId id="1065" r:id="rId8"/>
    <p:sldId id="273" r:id="rId9"/>
    <p:sldId id="1069" r:id="rId10"/>
    <p:sldId id="1070" r:id="rId11"/>
    <p:sldId id="1073" r:id="rId12"/>
    <p:sldId id="1072" r:id="rId13"/>
    <p:sldId id="293" r:id="rId14"/>
    <p:sldId id="297" r:id="rId15"/>
    <p:sldId id="1074" r:id="rId16"/>
    <p:sldId id="1075" r:id="rId17"/>
    <p:sldId id="893" r:id="rId18"/>
    <p:sldId id="988" r:id="rId19"/>
    <p:sldId id="989" r:id="rId20"/>
    <p:sldId id="991" r:id="rId21"/>
    <p:sldId id="990" r:id="rId22"/>
    <p:sldId id="993" r:id="rId23"/>
    <p:sldId id="992" r:id="rId24"/>
    <p:sldId id="987" r:id="rId2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8351" autoAdjust="0"/>
  </p:normalViewPr>
  <p:slideViewPr>
    <p:cSldViewPr snapToGrid="0">
      <p:cViewPr varScale="1">
        <p:scale>
          <a:sx n="50" d="100"/>
          <a:sy n="50" d="100"/>
        </p:scale>
        <p:origin x="150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0CDC3-1A9C-4ECB-A64B-2514230A0CCB}" type="datetimeFigureOut">
              <a:rPr lang="en-GB" smtClean="0"/>
              <a:pPr/>
              <a:t>07/08/2020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3CA7F-C648-484E-AAFA-8405313F4A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840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43CA7F-C648-484E-AAFA-8405313F4AC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048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43CA7F-C648-484E-AAFA-8405313F4AC9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807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43CA7F-C648-484E-AAFA-8405313F4AC9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755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>
            <a:extLst>
              <a:ext uri="{FF2B5EF4-FFF2-40B4-BE49-F238E27FC236}">
                <a16:creationId xmlns:a16="http://schemas.microsoft.com/office/drawing/2014/main" id="{C7BEBE12-3581-414F-B3ED-F26837727F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>
            <a:extLst>
              <a:ext uri="{FF2B5EF4-FFF2-40B4-BE49-F238E27FC236}">
                <a16:creationId xmlns:a16="http://schemas.microsoft.com/office/drawing/2014/main" id="{51B48985-9188-4F08-986A-E4EF0F95FD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7089B6-5238-401E-B290-4B9F080FA8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412491-8F76-4FD4-94E2-903FFDBDA83D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>
            <a:extLst>
              <a:ext uri="{FF2B5EF4-FFF2-40B4-BE49-F238E27FC236}">
                <a16:creationId xmlns:a16="http://schemas.microsoft.com/office/drawing/2014/main" id="{AFE0E5DD-F515-4AEE-AC10-230FC990E3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>
            <a:extLst>
              <a:ext uri="{FF2B5EF4-FFF2-40B4-BE49-F238E27FC236}">
                <a16:creationId xmlns:a16="http://schemas.microsoft.com/office/drawing/2014/main" id="{5E75782C-55EA-438A-A482-610E39126D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7089B6-5238-401E-B290-4B9F080FA8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227B0D-87C8-45B0-8310-2A6873B7E8EF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>
            <a:extLst>
              <a:ext uri="{FF2B5EF4-FFF2-40B4-BE49-F238E27FC236}">
                <a16:creationId xmlns:a16="http://schemas.microsoft.com/office/drawing/2014/main" id="{EB6A32B1-3642-4841-B562-431B0A305A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>
            <a:extLst>
              <a:ext uri="{FF2B5EF4-FFF2-40B4-BE49-F238E27FC236}">
                <a16:creationId xmlns:a16="http://schemas.microsoft.com/office/drawing/2014/main" id="{EC3B80A9-87E3-42AD-B9F6-7C09C35673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7089B6-5238-401E-B290-4B9F080FA8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6EBBF6-7388-42CE-BEA5-92F8EE2B4551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>
            <a:extLst>
              <a:ext uri="{FF2B5EF4-FFF2-40B4-BE49-F238E27FC236}">
                <a16:creationId xmlns:a16="http://schemas.microsoft.com/office/drawing/2014/main" id="{D4CF78C0-1C46-440E-BB12-E4FA00581F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>
            <a:extLst>
              <a:ext uri="{FF2B5EF4-FFF2-40B4-BE49-F238E27FC236}">
                <a16:creationId xmlns:a16="http://schemas.microsoft.com/office/drawing/2014/main" id="{32A1CACD-1624-4621-B25F-D08C1136C8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7089B6-5238-401E-B290-4B9F080FA8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6368BB-CD3E-4267-B17B-1726C51B4376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>
            <a:extLst>
              <a:ext uri="{FF2B5EF4-FFF2-40B4-BE49-F238E27FC236}">
                <a16:creationId xmlns:a16="http://schemas.microsoft.com/office/drawing/2014/main" id="{D4578A03-AC62-4282-9DF1-88BFDAE456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>
            <a:extLst>
              <a:ext uri="{FF2B5EF4-FFF2-40B4-BE49-F238E27FC236}">
                <a16:creationId xmlns:a16="http://schemas.microsoft.com/office/drawing/2014/main" id="{122E76DF-7CE5-421B-BF8A-FC321CFA3D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7089B6-5238-401E-B290-4B9F080FA8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DD43E6-626B-4FB7-8C5E-2262F414A2F5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17B12-7810-A44C-9CA3-EC66F78FF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50AE5E-DC16-7C4D-9D06-56A160E0E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B14C5-777B-C544-BF6C-A254BAD52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7B63-9D96-6145-A803-19B8E130E2C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0CD2A-F837-844D-A113-3C746BE94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45EA6-5E3B-DA42-B67E-A102B0D13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DCD9-9E0C-5744-A3B0-4405CA7D7C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51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02191-7789-2544-B638-4237F04C3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249DAB-A1A5-5B41-B879-AEE7BC1EC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E2B45-92F1-8440-80DC-E2FE9516E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7B63-9D96-6145-A803-19B8E130E2C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4CEA4-018A-D54A-860D-ABEE1D0DB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7037F-75FF-4C4A-A469-1EBCEA5C1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DCD9-9E0C-5744-A3B0-4405CA7D7C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76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8F98E5-B730-9A49-844E-255D5B5243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74F6A3-EAEA-284B-A6B3-9E61CF70D9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0C866-3DD1-F14D-9175-42C93F83E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7B63-9D96-6145-A803-19B8E130E2C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4E941-FFF0-4A43-BF22-6011AD402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F71EB-AA17-A548-AEFF-B5D80F8E8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DCD9-9E0C-5744-A3B0-4405CA7D7C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57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3499" y="4869160"/>
            <a:ext cx="9025003" cy="1584176"/>
          </a:xfrm>
        </p:spPr>
        <p:txBody>
          <a:bodyPr anchor="t"/>
          <a:lstStyle>
            <a:lvl1pPr algn="ctr">
              <a:defRPr sz="6400" b="1" cap="small" baseline="0">
                <a:solidFill>
                  <a:srgbClr val="FF33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57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19EBD-BC41-A848-888B-CC74F7472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FED49-A679-4445-862B-A4C43F16B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127ED-8823-674C-9CE6-E9447491D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7B63-9D96-6145-A803-19B8E130E2C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F81D8-F5F0-F247-97BA-CE670798E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7D3B5-D972-604D-A2D2-E62B3C1A6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DCD9-9E0C-5744-A3B0-4405CA7D7C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1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6397D-BABB-0A4D-B04C-C8FF7BF6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2A025B-1F8F-6645-939B-E44C70C7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F0903-44D4-4E4F-972F-A4F112F7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7B63-9D96-6145-A803-19B8E130E2C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8D809-C0CD-CD4D-B0DE-B3150B24E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714A5-A787-5E44-8EB0-1214BD1F8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DCD9-9E0C-5744-A3B0-4405CA7D7C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9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5718F-7309-364D-80E3-00D066C8D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A1D9C-74A5-034B-B10F-62DE5E1D9A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04060"/>
            <a:ext cx="5181600" cy="46729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A1BC8B-71D5-FC46-964C-B6D1BBBD3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04060"/>
            <a:ext cx="5181600" cy="46729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59F0EC-BA11-1240-A15E-FB0144600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7B63-9D96-6145-A803-19B8E130E2C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6C4D68-79AD-A34D-BE87-97F7C9BD1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03D2DE-C29E-E54E-8F3A-30359957F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DCD9-9E0C-5744-A3B0-4405CA7D7C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97F6E-C375-4A46-A5B6-26EE0B2F3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84EBDC-E484-F54A-84A6-1DE99AFB7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90687"/>
            <a:ext cx="5157787" cy="57864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F8AB1D-D9AA-6846-A0ED-7A54F3FBAE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69331"/>
            <a:ext cx="5157787" cy="39203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90D7B6-E115-1841-BE9D-54FD5D7CF1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183188" cy="5786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E64204-2663-8F49-9FA9-3077A0A49E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69331"/>
            <a:ext cx="5183188" cy="39203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A38617-292B-C245-ACA0-2062E8A88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7B63-9D96-6145-A803-19B8E130E2C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1120CA-9D22-E240-AAE3-C8AFD04A7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9A6DC3-83EE-EA49-9B73-DF7180DED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DCD9-9E0C-5744-A3B0-4405CA7D7C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28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60BFD-770E-DE47-9BD5-5F4BE5ABD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997612-8951-F041-8E3C-7B0CB54D0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7B63-9D96-6145-A803-19B8E130E2C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451C1E-1811-C646-AB8E-D389BDB16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FF07A-726C-FC4C-BD4E-4FF14F983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DCD9-9E0C-5744-A3B0-4405CA7D7C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75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B19828-51A1-204C-B76B-2A6F07483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7B63-9D96-6145-A803-19B8E130E2C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C82B36-D475-C24E-B77E-14F5C39AF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DAF9EE-8E64-3E4A-BE17-49836B149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DCD9-9E0C-5744-A3B0-4405CA7D7C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F9078-1D29-2748-8D3C-BA03C162C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C4D9B-BBF4-8445-8C5F-632831E80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A65BD9-C158-0945-9428-F793F8A28E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B14F0-9C86-1542-B18A-75A1FFEFD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7B63-9D96-6145-A803-19B8E130E2C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CE3DE7-64F3-3446-821E-68A8756EA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FC901-079A-B342-9A8D-542129918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DCD9-9E0C-5744-A3B0-4405CA7D7C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01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2498D-5691-024B-92B6-1E26EE2C2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CFE700-9F0C-8F42-86EB-FC892C3D6C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C305B8-F21F-564D-B26D-27078169B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09A6FE-98B5-844A-B79A-B33651343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B7B63-9D96-6145-A803-19B8E130E2C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F587AD-FC3E-4C41-8D67-AE1064830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F3DEA1-436C-304F-8810-46329FBDC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DCD9-9E0C-5744-A3B0-4405CA7D7C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43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828E23-22EC-2E4F-B50D-C14BACAF7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AE979-45E4-ED4B-B927-F74FA8382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44239"/>
            <a:ext cx="10515600" cy="4732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3D9FB-0595-384E-9205-B37183F3F1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7B63-9D96-6145-A803-19B8E130E2C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29ECB-235E-434C-BBC5-206C4A6A2B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87EC3-678A-8145-81E5-C1838FA9BD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CDCD9-9E0C-5744-A3B0-4405CA7D7C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2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brary.dmu.ac.uk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nti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AB705BE9-0CA4-4E9D-9A68-24B785C6DDAE}"/>
              </a:ext>
            </a:extLst>
          </p:cNvPr>
          <p:cNvSpPr txBox="1">
            <a:spLocks/>
          </p:cNvSpPr>
          <p:nvPr/>
        </p:nvSpPr>
        <p:spPr>
          <a:xfrm>
            <a:off x="104930" y="198931"/>
            <a:ext cx="12087069" cy="1714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Customer Management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03738-6542-4D3E-A802-91C72DF63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1617"/>
            <a:ext cx="10515600" cy="12003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dirty="0">
                <a:solidFill>
                  <a:srgbClr val="002060"/>
                </a:solidFill>
              </a:rPr>
              <a:t>Introduction to Coursework 2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4AA9826-FF23-4E14-A989-75EE1CC75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2609" y="3686055"/>
            <a:ext cx="4365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3600" b="1" dirty="0">
                <a:solidFill>
                  <a:srgbClr val="002060"/>
                </a:solidFill>
              </a:rPr>
              <a:t>Dr. Nurdilek Dalziel</a:t>
            </a:r>
            <a:endParaRPr lang="en-GB" altLang="en-US" sz="3600" b="1" dirty="0">
              <a:solidFill>
                <a:srgbClr val="002060"/>
              </a:solidFill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07215A1-E098-46E2-9678-26B56E4CA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7325" y="4467068"/>
            <a:ext cx="43656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n-US" sz="3600" dirty="0">
                <a:solidFill>
                  <a:srgbClr val="002060"/>
                </a:solidFill>
              </a:rPr>
              <a:t>Week 15				  </a:t>
            </a:r>
          </a:p>
        </p:txBody>
      </p:sp>
    </p:spTree>
    <p:extLst>
      <p:ext uri="{BB962C8B-B14F-4D97-AF65-F5344CB8AC3E}">
        <p14:creationId xmlns:p14="http://schemas.microsoft.com/office/powerpoint/2010/main" val="1686668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563" y="120291"/>
            <a:ext cx="11373437" cy="5575971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717550" indent="-450850" algn="ctr">
              <a:buClrTx/>
              <a:buNone/>
            </a:pPr>
            <a:r>
              <a:rPr lang="en-GB" sz="4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Recommended Report Structure  </a:t>
            </a:r>
          </a:p>
          <a:p>
            <a:pPr marL="717550" indent="-450850" algn="ctr">
              <a:buClrTx/>
              <a:buNone/>
            </a:pPr>
            <a:endParaRPr lang="en-GB" sz="1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4988" indent="-450850"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Ø"/>
              <a:tabLst>
                <a:tab pos="1350963" algn="l"/>
              </a:tabLst>
            </a:pPr>
            <a:r>
              <a:rPr lang="en-GB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Title Page (Title of the report, Student number, Module name &amp; code, Tutor name, Submission date, Word count) (</a:t>
            </a:r>
            <a:r>
              <a:rPr lang="en-GB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GB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part of word count)</a:t>
            </a:r>
          </a:p>
          <a:p>
            <a:pPr marL="534988" indent="-450850">
              <a:spcBef>
                <a:spcPts val="0"/>
              </a:spcBef>
              <a:buClrTx/>
              <a:buSzPct val="90000"/>
              <a:buFont typeface="Wingdings" panose="05000000000000000000" pitchFamily="2" charset="2"/>
              <a:buChar char="Ø"/>
              <a:tabLst>
                <a:tab pos="1350963" algn="l"/>
              </a:tabLst>
            </a:pPr>
            <a:r>
              <a:rPr lang="en-GB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Table of Contents (</a:t>
            </a:r>
            <a:r>
              <a:rPr lang="en-GB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GB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part of word count)</a:t>
            </a:r>
          </a:p>
          <a:p>
            <a:pPr marL="534988" indent="-450850">
              <a:spcBef>
                <a:spcPts val="0"/>
              </a:spcBef>
              <a:buSzPct val="90000"/>
              <a:buFont typeface="Wingdings" panose="05000000000000000000" pitchFamily="2" charset="2"/>
              <a:buChar char="Ø"/>
              <a:tabLst>
                <a:tab pos="1350963" algn="l"/>
              </a:tabLst>
            </a:pP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Organisation Summary (</a:t>
            </a:r>
            <a:r>
              <a:rPr lang="en-GB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 part of word count)</a:t>
            </a:r>
            <a:endParaRPr lang="en-GB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4988" indent="-450850">
              <a:spcBef>
                <a:spcPts val="0"/>
              </a:spcBef>
              <a:buClrTx/>
              <a:buSzPct val="90000"/>
              <a:buFont typeface="Wingdings" panose="05000000000000000000" pitchFamily="2" charset="2"/>
              <a:buChar char="Ø"/>
              <a:tabLst>
                <a:tab pos="1350963" algn="l"/>
              </a:tabLst>
            </a:pPr>
            <a:r>
              <a:rPr lang="en-GB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Section 1: Literature Review  (</a:t>
            </a:r>
            <a:r>
              <a:rPr lang="en-GB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included</a:t>
            </a:r>
            <a:r>
              <a:rPr lang="en-GB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word count)</a:t>
            </a:r>
          </a:p>
          <a:p>
            <a:pPr marL="534988" indent="-450850">
              <a:spcBef>
                <a:spcPts val="0"/>
              </a:spcBef>
              <a:buSzPct val="90000"/>
              <a:buFont typeface="Wingdings" panose="05000000000000000000" pitchFamily="2" charset="2"/>
              <a:buChar char="Ø"/>
              <a:tabLst>
                <a:tab pos="1350963" algn="l"/>
              </a:tabLst>
            </a:pP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Section 2: Recommendations (</a:t>
            </a:r>
            <a:r>
              <a:rPr lang="en-GB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included</a:t>
            </a: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 in word count)</a:t>
            </a:r>
          </a:p>
          <a:p>
            <a:pPr marL="534988" indent="-450850">
              <a:spcBef>
                <a:spcPts val="0"/>
              </a:spcBef>
              <a:buClrTx/>
              <a:buSzPct val="90000"/>
              <a:buFont typeface="Wingdings" panose="05000000000000000000" pitchFamily="2" charset="2"/>
              <a:buChar char="Ø"/>
              <a:tabLst>
                <a:tab pos="1350963" algn="l"/>
              </a:tabLst>
            </a:pPr>
            <a:r>
              <a:rPr lang="en-GB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 List (</a:t>
            </a:r>
            <a:r>
              <a:rPr lang="en-GB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GB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part of word count)</a:t>
            </a:r>
          </a:p>
          <a:p>
            <a:pPr marL="534988" indent="-450850">
              <a:spcBef>
                <a:spcPts val="0"/>
              </a:spcBef>
              <a:buClrTx/>
              <a:buSzPct val="90000"/>
              <a:buFont typeface="Wingdings" panose="05000000000000000000" pitchFamily="2" charset="2"/>
              <a:buChar char="Ø"/>
              <a:tabLst>
                <a:tab pos="1350963" algn="l"/>
              </a:tabLst>
            </a:pPr>
            <a:r>
              <a:rPr lang="en-GB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Appendices (if applicable) (</a:t>
            </a:r>
            <a:r>
              <a:rPr lang="en-GB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GB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part of word count)</a:t>
            </a:r>
          </a:p>
          <a:p>
            <a:pPr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endParaRPr lang="en-GB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endParaRPr lang="en-GB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endParaRPr lang="en-GB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435100" lvl="2" indent="-520700">
              <a:spcBef>
                <a:spcPts val="0"/>
              </a:spcBef>
              <a:buClrTx/>
              <a:buSzPct val="90000"/>
              <a:buFont typeface="Wingdings" panose="05000000000000000000" pitchFamily="2" charset="2"/>
              <a:buChar char="Ø"/>
            </a:pPr>
            <a:endParaRPr lang="en-GB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66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98" y="255202"/>
            <a:ext cx="10865792" cy="527847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717550" indent="-450850" algn="ctr">
              <a:buClrTx/>
              <a:buNone/>
            </a:pPr>
            <a:r>
              <a:rPr lang="en-GB" sz="40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Presentation</a:t>
            </a:r>
          </a:p>
          <a:p>
            <a:pPr marL="717550" indent="-450850" algn="ctr">
              <a:buClrTx/>
              <a:buNone/>
            </a:pPr>
            <a:endParaRPr lang="en-GB" sz="14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0850" indent="-450850">
              <a:buClrTx/>
              <a:buSzPct val="90000"/>
              <a:buFont typeface="Wingdings" panose="05000000000000000000" pitchFamily="2" charset="2"/>
              <a:buChar char="Ø"/>
            </a:pP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Please use ‘</a:t>
            </a:r>
            <a:r>
              <a:rPr lang="en-GB" sz="3200" u="sng" dirty="0">
                <a:latin typeface="Calibri" panose="020F0502020204030204" pitchFamily="34" charset="0"/>
                <a:cs typeface="Calibri" panose="020F0502020204030204" pitchFamily="34" charset="0"/>
              </a:rPr>
              <a:t>1.15 lines</a:t>
            </a: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’ spacing and </a:t>
            </a:r>
            <a:r>
              <a:rPr lang="en-GB" sz="3200" u="sng" dirty="0">
                <a:latin typeface="Calibri" panose="020F0502020204030204" pitchFamily="34" charset="0"/>
                <a:cs typeface="Calibri" panose="020F0502020204030204" pitchFamily="34" charset="0"/>
              </a:rPr>
              <a:t>11 point Calibri</a:t>
            </a: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 (default).</a:t>
            </a:r>
          </a:p>
          <a:p>
            <a:pPr marL="450850" indent="-450850">
              <a:buClrTx/>
              <a:buSzPct val="90000"/>
              <a:buFont typeface="Wingdings" panose="05000000000000000000" pitchFamily="2" charset="2"/>
              <a:buChar char="Ø"/>
            </a:pPr>
            <a:r>
              <a:rPr lang="en-GB" sz="3200" u="sng" dirty="0">
                <a:latin typeface="Calibri" panose="020F0502020204030204" pitchFamily="34" charset="0"/>
                <a:cs typeface="Calibri" panose="020F0502020204030204" pitchFamily="34" charset="0"/>
              </a:rPr>
              <a:t>Word count</a:t>
            </a: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en-GB" sz="3200" u="sng" dirty="0">
                <a:latin typeface="Calibri" panose="020F0502020204030204" pitchFamily="34" charset="0"/>
                <a:cs typeface="Calibri" panose="020F0502020204030204" pitchFamily="34" charset="0"/>
              </a:rPr>
              <a:t>for Sections 1 &amp; 2</a:t>
            </a: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. Title page, table of contents, organisation summary, reference list, appendices, tables, graphs and figures used within the main body of the report are excluded from the word count. </a:t>
            </a:r>
          </a:p>
          <a:p>
            <a:pPr marL="450850" indent="-450850">
              <a:buClrTx/>
              <a:buSzPct val="90000"/>
              <a:buFont typeface="Wingdings" panose="05000000000000000000" pitchFamily="2" charset="2"/>
              <a:buChar char="Ø"/>
            </a:pP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Report needs to be </a:t>
            </a:r>
            <a:r>
              <a:rPr lang="en-GB" sz="3200" u="sng" dirty="0">
                <a:latin typeface="Calibri" panose="020F0502020204030204" pitchFamily="34" charset="0"/>
                <a:cs typeface="Calibri" panose="020F0502020204030204" pitchFamily="34" charset="0"/>
              </a:rPr>
              <a:t>structured well</a:t>
            </a: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3200" u="sng" dirty="0">
                <a:latin typeface="Calibri" panose="020F0502020204030204" pitchFamily="34" charset="0"/>
                <a:cs typeface="Calibri" panose="020F0502020204030204" pitchFamily="34" charset="0"/>
              </a:rPr>
              <a:t>professional looking</a:t>
            </a: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3200" u="sng" dirty="0">
                <a:latin typeface="Calibri" panose="020F0502020204030204" pitchFamily="34" charset="0"/>
                <a:cs typeface="Calibri" panose="020F0502020204030204" pitchFamily="34" charset="0"/>
              </a:rPr>
              <a:t>clearly expressed points</a:t>
            </a: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 in English, adopt careful punctuation and appropriate use of paragraphs (including the choice of terminology, spelling and grammar), and </a:t>
            </a:r>
            <a:r>
              <a:rPr lang="en-GB" sz="3200" u="sng" dirty="0">
                <a:latin typeface="Calibri" panose="020F0502020204030204" pitchFamily="34" charset="0"/>
                <a:cs typeface="Calibri" panose="020F0502020204030204" pitchFamily="34" charset="0"/>
              </a:rPr>
              <a:t>Harvard referencing</a:t>
            </a: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ClrTx/>
              <a:buFont typeface="Wingdings" panose="05000000000000000000" pitchFamily="2" charset="2"/>
              <a:buChar char="Ø"/>
            </a:pP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435100" lvl="2" indent="-520700">
              <a:spcBef>
                <a:spcPts val="0"/>
              </a:spcBef>
              <a:buClrTx/>
              <a:buSzPct val="90000"/>
              <a:buFont typeface="Wingdings" panose="05000000000000000000" pitchFamily="2" charset="2"/>
              <a:buChar char="Ø"/>
            </a:pPr>
            <a:endParaRPr lang="en-GB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95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C1BA4-A0EE-49D5-B849-7FEE049B6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322" y="1229193"/>
            <a:ext cx="10852878" cy="42122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800" u="sng" dirty="0">
                <a:solidFill>
                  <a:srgbClr val="002060"/>
                </a:solidFill>
              </a:rPr>
              <a:t>Section 1 (750 words; 50%):</a:t>
            </a:r>
          </a:p>
          <a:p>
            <a:pPr marL="0" indent="0">
              <a:buNone/>
            </a:pPr>
            <a:endParaRPr lang="en-GB" sz="600" u="sng" dirty="0">
              <a:solidFill>
                <a:srgbClr val="002060"/>
              </a:solidFill>
            </a:endParaRPr>
          </a:p>
          <a:p>
            <a:pPr marL="1258888" lvl="1" indent="-801688">
              <a:buFont typeface="Wingdings" panose="05000000000000000000" pitchFamily="2" charset="2"/>
              <a:buChar char="Ø"/>
            </a:pPr>
            <a:r>
              <a:rPr lang="en-GB" sz="4400" dirty="0">
                <a:solidFill>
                  <a:srgbClr val="002060"/>
                </a:solidFill>
              </a:rPr>
              <a:t>Digital and social CRM literature review</a:t>
            </a:r>
          </a:p>
          <a:p>
            <a:pPr marL="457200" lvl="1" indent="0">
              <a:buNone/>
              <a:tabLst>
                <a:tab pos="1079500" algn="l"/>
              </a:tabLst>
            </a:pPr>
            <a:endParaRPr lang="en-GB" sz="4400" dirty="0">
              <a:solidFill>
                <a:srgbClr val="002060"/>
              </a:solidFill>
            </a:endParaRPr>
          </a:p>
          <a:p>
            <a:pPr marL="457200" lvl="1" indent="0">
              <a:buNone/>
              <a:tabLst>
                <a:tab pos="1079500" algn="l"/>
              </a:tabLst>
            </a:pPr>
            <a:endParaRPr lang="en-GB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086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C1BA4-A0EE-49D5-B849-7FEE049B6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440" y="1618938"/>
            <a:ext cx="10852878" cy="3477718"/>
          </a:xfrm>
        </p:spPr>
        <p:txBody>
          <a:bodyPr>
            <a:noAutofit/>
          </a:bodyPr>
          <a:lstStyle/>
          <a:p>
            <a:pPr marL="457200" lvl="1" indent="0" algn="ctr">
              <a:buNone/>
            </a:pPr>
            <a:r>
              <a:rPr lang="en-GB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 on Literature Review</a:t>
            </a:r>
          </a:p>
          <a:p>
            <a:pPr marL="457200" lvl="1" indent="0" algn="ctr">
              <a:buNone/>
            </a:pPr>
            <a:endParaRPr lang="en-GB" sz="6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  <a:tabLst>
                <a:tab pos="1079500" algn="l"/>
              </a:tabLst>
            </a:pPr>
            <a:endParaRPr lang="en-GB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  <a:tabLst>
                <a:tab pos="1079500" algn="l"/>
              </a:tabLst>
            </a:pPr>
            <a:endParaRPr lang="en-GB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  <a:tabLst>
                <a:tab pos="1079500" algn="l"/>
              </a:tabLst>
            </a:pPr>
            <a:endParaRPr lang="en-GB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  <a:tabLst>
                <a:tab pos="1079500" algn="l"/>
              </a:tabLst>
            </a:pPr>
            <a:endParaRPr lang="en-GB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  <a:tabLst>
                <a:tab pos="1079500" algn="l"/>
              </a:tabLst>
            </a:pPr>
            <a:endParaRPr lang="en-GB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043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15ADB-E16D-43AE-BD17-3F1CAB5FD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091" y="143058"/>
            <a:ext cx="9019811" cy="3781425"/>
          </a:xfrm>
        </p:spPr>
        <p:txBody>
          <a:bodyPr rtlCol="0">
            <a:noAutofit/>
          </a:bodyPr>
          <a:lstStyle/>
          <a:p>
            <a:pPr marL="862013" indent="-514350">
              <a:spcBef>
                <a:spcPct val="0"/>
              </a:spcBef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GB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www.library.dmu.ac.uk</a:t>
            </a:r>
            <a:endParaRPr lang="en-GB" altLang="en-US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62013" indent="-514350">
              <a:spcBef>
                <a:spcPct val="0"/>
              </a:spcBef>
              <a:buClr>
                <a:srgbClr val="002060"/>
              </a:buClr>
              <a:buFont typeface="+mj-lt"/>
              <a:buAutoNum type="arabicPeriod"/>
              <a:defRPr/>
            </a:pPr>
            <a:endParaRPr lang="en-GB" altLang="en-US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62013" indent="-514350">
              <a:spcBef>
                <a:spcPct val="0"/>
              </a:spcBef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GB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“Search &amp; Find”</a:t>
            </a:r>
          </a:p>
          <a:p>
            <a:pPr marL="862013" indent="-514350">
              <a:spcBef>
                <a:spcPct val="0"/>
              </a:spcBef>
              <a:buClr>
                <a:srgbClr val="002060"/>
              </a:buClr>
              <a:buFont typeface="+mj-lt"/>
              <a:buAutoNum type="arabicPeriod"/>
              <a:defRPr/>
            </a:pPr>
            <a:endParaRPr lang="en-GB" altLang="en-US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62013" indent="-514350">
              <a:spcBef>
                <a:spcPct val="0"/>
              </a:spcBef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GB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“Database A-Z”</a:t>
            </a:r>
          </a:p>
          <a:p>
            <a:pPr marL="862013" indent="-514350">
              <a:spcBef>
                <a:spcPct val="0"/>
              </a:spcBef>
              <a:buClr>
                <a:srgbClr val="002060"/>
              </a:buClr>
              <a:buFont typeface="+mj-lt"/>
              <a:buAutoNum type="arabicPeriod"/>
              <a:defRPr/>
            </a:pPr>
            <a:endParaRPr lang="en-GB" altLang="en-US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62013" indent="-514350">
              <a:spcBef>
                <a:spcPct val="0"/>
              </a:spcBef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GB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“All Databases”</a:t>
            </a:r>
          </a:p>
          <a:p>
            <a:pPr marL="862013" indent="-514350">
              <a:spcBef>
                <a:spcPct val="0"/>
              </a:spcBef>
              <a:buClr>
                <a:srgbClr val="002060"/>
              </a:buClr>
              <a:buFont typeface="+mj-lt"/>
              <a:buAutoNum type="arabicPeriod"/>
              <a:defRPr/>
            </a:pPr>
            <a:endParaRPr lang="en-GB" altLang="en-US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62013" indent="-514350">
              <a:spcBef>
                <a:spcPct val="0"/>
              </a:spcBef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GB" alt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“B” for “Business Source Complete” and click on it</a:t>
            </a:r>
          </a:p>
          <a:p>
            <a:pPr marL="862013" indent="-514350">
              <a:spcBef>
                <a:spcPct val="0"/>
              </a:spcBef>
              <a:buClr>
                <a:srgbClr val="002060"/>
              </a:buClr>
              <a:buFont typeface="+mj-lt"/>
              <a:buAutoNum type="arabicPeriod"/>
              <a:defRPr/>
            </a:pPr>
            <a:endParaRPr lang="en-GB" altLang="en-US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62013" indent="-514350">
              <a:spcBef>
                <a:spcPct val="0"/>
              </a:spcBef>
              <a:buClr>
                <a:srgbClr val="002060"/>
              </a:buClr>
              <a:buFont typeface="+mj-lt"/>
              <a:buAutoNum type="arabicPeriod"/>
              <a:defRPr/>
            </a:pPr>
            <a:endParaRPr lang="en-GB" altLang="en-US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62013" indent="-51435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663" indent="0">
              <a:spcBef>
                <a:spcPct val="0"/>
              </a:spcBef>
              <a:buNone/>
              <a:defRPr/>
            </a:pPr>
            <a:endParaRPr lang="en-GB" sz="3200" spc="300" dirty="0">
              <a:solidFill>
                <a:srgbClr val="00206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>
              <a:buFont typeface="Wingdings 3" charset="2"/>
              <a:buChar char=""/>
              <a:defRPr/>
            </a:pPr>
            <a:endParaRPr lang="en-GB" sz="4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D95C52-56C3-4A39-B060-B12CF520D9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7" y="114162"/>
            <a:ext cx="12192000" cy="6767652"/>
          </a:xfrm>
          <a:prstGeom prst="rect">
            <a:avLst/>
          </a:prstGeom>
        </p:spPr>
      </p:pic>
      <p:sp>
        <p:nvSpPr>
          <p:cNvPr id="58371" name="TextBox 7">
            <a:extLst>
              <a:ext uri="{FF2B5EF4-FFF2-40B4-BE49-F238E27FC236}">
                <a16:creationId xmlns:a16="http://schemas.microsoft.com/office/drawing/2014/main" id="{879C1FB2-4443-49AD-8CA5-D9E534D02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154" y="5040990"/>
            <a:ext cx="9307409" cy="1077218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/>
            <a:r>
              <a:rPr lang="en-GB" altLang="en-US" sz="3200" dirty="0">
                <a:solidFill>
                  <a:srgbClr val="FF0000"/>
                </a:solidFill>
              </a:rPr>
              <a:t>Key in </a:t>
            </a:r>
            <a:r>
              <a:rPr lang="en-GB" altLang="en-US" sz="3200" b="1" dirty="0">
                <a:solidFill>
                  <a:srgbClr val="FF0000"/>
                </a:solidFill>
              </a:rPr>
              <a:t>CRM and Financial Services </a:t>
            </a:r>
            <a:r>
              <a:rPr lang="en-GB" altLang="en-US" sz="3200" dirty="0">
                <a:solidFill>
                  <a:srgbClr val="FF0000"/>
                </a:solidFill>
              </a:rPr>
              <a:t>in Search Box and Hit </a:t>
            </a:r>
            <a:r>
              <a:rPr lang="en-GB" altLang="en-US" sz="3200" b="1" dirty="0">
                <a:solidFill>
                  <a:srgbClr val="FF0000"/>
                </a:solidFill>
              </a:rPr>
              <a:t>Search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8E0EC9BF-11BA-472D-ADCE-3795AFECF1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07928" y="338816"/>
            <a:ext cx="8576143" cy="6408737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002060"/>
              </a:buClr>
              <a:buNone/>
              <a:defRPr/>
            </a:pPr>
            <a:r>
              <a:rPr lang="en-GB" sz="4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Refine Your Search By Selecting:</a:t>
            </a:r>
          </a:p>
          <a:p>
            <a:pPr marL="0" indent="0" algn="ctr">
              <a:buClr>
                <a:srgbClr val="002060"/>
              </a:buClr>
              <a:buNone/>
              <a:defRPr/>
            </a:pPr>
            <a:endParaRPr lang="en-GB" sz="1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4513" indent="-544513"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GB" altLang="en-US" sz="4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Scholarly (Peer-Reviewed) Journals</a:t>
            </a:r>
          </a:p>
          <a:p>
            <a:pPr marL="544513" indent="-544513"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GB" altLang="en-US" sz="4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 Type: Academic Journals</a:t>
            </a:r>
          </a:p>
          <a:p>
            <a:pPr marL="544513" indent="-544513"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GB" altLang="en-US" sz="4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Subject: Customer service management</a:t>
            </a:r>
          </a:p>
          <a:p>
            <a:pPr marL="544513" indent="-544513"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GB" altLang="en-US" sz="4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Publication Date: From 2000</a:t>
            </a:r>
          </a:p>
          <a:p>
            <a:pPr marL="544513" indent="-544513"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GB" altLang="en-US" sz="4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Language: You can decide which language(s) you want to focus on</a:t>
            </a:r>
          </a:p>
          <a:p>
            <a:pPr marL="544513" indent="-544513">
              <a:buClr>
                <a:srgbClr val="002060"/>
              </a:buClr>
              <a:buFont typeface="+mj-lt"/>
              <a:buAutoNum type="arabicPeriod"/>
              <a:defRPr/>
            </a:pPr>
            <a:endParaRPr lang="en-GB" altLang="en-US" sz="4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4513" indent="-544513"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endParaRPr lang="en-GB" altLang="en-US" sz="4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rgbClr val="002060"/>
              </a:buClr>
              <a:buNone/>
              <a:defRPr/>
            </a:pPr>
            <a:endParaRPr lang="en-GB" altLang="en-US" sz="4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rgbClr val="002060"/>
              </a:buClr>
              <a:buNone/>
              <a:defRPr/>
            </a:pPr>
            <a:endParaRPr lang="en-GB" altLang="en-US" sz="4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8E0EC9BF-11BA-472D-ADCE-3795AFECF1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89154" y="404813"/>
            <a:ext cx="9878518" cy="5256212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002060"/>
              </a:buClr>
              <a:buNone/>
              <a:defRPr/>
            </a:pPr>
            <a:r>
              <a:rPr lang="en-GB" sz="5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Can Further Refine Your Search Through                           ‘</a:t>
            </a:r>
            <a:r>
              <a:rPr lang="en-GB" sz="5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Advanced Search</a:t>
            </a:r>
            <a:r>
              <a:rPr lang="en-GB" sz="5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 Box</a:t>
            </a:r>
          </a:p>
          <a:p>
            <a:pPr marL="544513" indent="-544513">
              <a:buClr>
                <a:srgbClr val="002060"/>
              </a:buClr>
              <a:buFont typeface="+mj-lt"/>
              <a:buAutoNum type="arabicPeriod"/>
              <a:defRPr/>
            </a:pPr>
            <a:endParaRPr lang="en-GB" altLang="en-US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3413" indent="-633413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en-GB" altLang="en-US" sz="4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 ‘Select a Field’ box to ‘</a:t>
            </a:r>
            <a:r>
              <a:rPr lang="en-GB" altLang="en-US" sz="4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 Abstract</a:t>
            </a:r>
            <a:r>
              <a:rPr lang="en-GB" altLang="en-US" sz="4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 </a:t>
            </a:r>
          </a:p>
          <a:p>
            <a:pPr marL="633413" indent="-633413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en-GB" altLang="en-US" sz="4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Hit ‘</a:t>
            </a:r>
            <a:r>
              <a:rPr lang="en-GB" altLang="en-US" sz="4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Search</a:t>
            </a:r>
            <a:r>
              <a:rPr lang="en-GB" altLang="en-US" sz="4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</a:p>
          <a:p>
            <a:pPr marL="544513" indent="-544513">
              <a:buClr>
                <a:srgbClr val="002060"/>
              </a:buClr>
              <a:buFont typeface="+mj-lt"/>
              <a:buAutoNum type="arabicPeriod"/>
              <a:defRPr/>
            </a:pPr>
            <a:endParaRPr lang="en-GB" altLang="en-US" sz="4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4513" indent="-544513"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endParaRPr lang="en-GB" altLang="en-US" sz="4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rgbClr val="002060"/>
              </a:buClr>
              <a:buNone/>
              <a:defRPr/>
            </a:pPr>
            <a:endParaRPr lang="en-GB" altLang="en-US" sz="4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rgbClr val="002060"/>
              </a:buClr>
              <a:buNone/>
              <a:defRPr/>
            </a:pPr>
            <a:endParaRPr lang="en-GB" altLang="en-US" sz="4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8E0EC9BF-11BA-472D-ADCE-3795AFECF1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673" y="251084"/>
            <a:ext cx="8573229" cy="3177916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rgbClr val="002060"/>
              </a:buClr>
              <a:buNone/>
              <a:defRPr/>
            </a:pPr>
            <a:r>
              <a:rPr lang="en-GB" sz="6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</a:t>
            </a:r>
          </a:p>
          <a:p>
            <a:pPr marL="0" indent="0">
              <a:buClr>
                <a:srgbClr val="002060"/>
              </a:buClr>
              <a:buNone/>
              <a:defRPr/>
            </a:pPr>
            <a:r>
              <a:rPr lang="en-GB" altLang="en-US" sz="4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managed to reduce my journal papers from </a:t>
            </a:r>
            <a:r>
              <a:rPr lang="en-GB" altLang="en-US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803 to 3 </a:t>
            </a:r>
            <a:r>
              <a:rPr lang="en-GB" altLang="en-US" sz="4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a few seconds by merely refining my search. </a:t>
            </a:r>
          </a:p>
          <a:p>
            <a:pPr marL="544513" indent="-544513">
              <a:buClr>
                <a:srgbClr val="002060"/>
              </a:buClr>
              <a:buFont typeface="+mj-lt"/>
              <a:buAutoNum type="arabicPeriod"/>
              <a:defRPr/>
            </a:pPr>
            <a:endParaRPr lang="en-GB" altLang="en-US" sz="4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4513" indent="-544513">
              <a:buClr>
                <a:srgbClr val="002060"/>
              </a:buClr>
              <a:buFont typeface="+mj-lt"/>
              <a:buAutoNum type="arabicPeriod"/>
              <a:defRPr/>
            </a:pPr>
            <a:endParaRPr lang="en-GB" altLang="en-US" sz="4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4513" indent="-544513">
              <a:buClr>
                <a:srgbClr val="002060"/>
              </a:buClr>
              <a:buFont typeface="+mj-lt"/>
              <a:buAutoNum type="arabicPeriod"/>
              <a:defRPr/>
            </a:pPr>
            <a:endParaRPr lang="en-GB" altLang="en-US" sz="4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4513" indent="-544513"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endParaRPr lang="en-GB" altLang="en-US" sz="4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rgbClr val="002060"/>
              </a:buClr>
              <a:buNone/>
              <a:defRPr/>
            </a:pPr>
            <a:endParaRPr lang="en-GB" altLang="en-US" sz="4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rgbClr val="002060"/>
              </a:buClr>
              <a:buNone/>
              <a:defRPr/>
            </a:pPr>
            <a:endParaRPr lang="en-GB" altLang="en-US" sz="4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19CB714-CFB9-450D-A874-3AC9F4B31D02}"/>
              </a:ext>
            </a:extLst>
          </p:cNvPr>
          <p:cNvSpPr txBox="1">
            <a:spLocks noChangeArrowheads="1"/>
          </p:cNvSpPr>
          <p:nvPr/>
        </p:nvSpPr>
        <p:spPr>
          <a:xfrm>
            <a:off x="2563318" y="3837481"/>
            <a:ext cx="9263920" cy="2607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2060"/>
              </a:buClr>
              <a:buFont typeface="Arial" panose="020B0604020202020204" pitchFamily="34" charset="0"/>
              <a:buNone/>
              <a:defRPr/>
            </a:pPr>
            <a:endParaRPr lang="en-GB" altLang="en-US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rgbClr val="002060"/>
              </a:buClr>
              <a:buFont typeface="Arial" panose="020B0604020202020204" pitchFamily="34" charset="0"/>
              <a:buNone/>
              <a:defRPr/>
            </a:pPr>
            <a:r>
              <a:rPr lang="en-GB" altLang="en-US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Tips: </a:t>
            </a:r>
            <a:r>
              <a:rPr lang="en-GB" altLang="en-US" sz="4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Refining your search is the best way to use your time efficiently. </a:t>
            </a:r>
          </a:p>
          <a:p>
            <a:pPr marL="544513" indent="-544513">
              <a:buClr>
                <a:srgbClr val="002060"/>
              </a:buClr>
              <a:buFont typeface="+mj-lt"/>
              <a:buAutoNum type="arabicPeriod"/>
              <a:defRPr/>
            </a:pPr>
            <a:endParaRPr lang="en-GB" altLang="en-US" sz="4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4513" indent="-544513">
              <a:buClr>
                <a:srgbClr val="002060"/>
              </a:buClr>
              <a:buFont typeface="+mj-lt"/>
              <a:buAutoNum type="arabicPeriod"/>
              <a:defRPr/>
            </a:pPr>
            <a:endParaRPr lang="en-GB" altLang="en-US" sz="4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4513" indent="-544513">
              <a:buClr>
                <a:srgbClr val="002060"/>
              </a:buClr>
              <a:buFont typeface="+mj-lt"/>
              <a:buAutoNum type="arabicPeriod"/>
              <a:defRPr/>
            </a:pPr>
            <a:endParaRPr lang="en-GB" altLang="en-US" sz="4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4513" indent="-544513"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endParaRPr lang="en-GB" altLang="en-US" sz="4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rgbClr val="002060"/>
              </a:buClr>
              <a:buFont typeface="Arial" panose="020B0604020202020204" pitchFamily="34" charset="0"/>
              <a:buNone/>
              <a:defRPr/>
            </a:pPr>
            <a:endParaRPr lang="en-GB" altLang="en-US" sz="4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rgbClr val="002060"/>
              </a:buClr>
              <a:buFont typeface="Arial" panose="020B0604020202020204" pitchFamily="34" charset="0"/>
              <a:buNone/>
              <a:defRPr/>
            </a:pPr>
            <a:endParaRPr lang="en-GB" altLang="en-US" sz="4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10DDFE-79CC-454A-ADEF-E33193913333}"/>
              </a:ext>
            </a:extLst>
          </p:cNvPr>
          <p:cNvSpPr txBox="1"/>
          <p:nvPr/>
        </p:nvSpPr>
        <p:spPr>
          <a:xfrm>
            <a:off x="8949128" y="566678"/>
            <a:ext cx="3242872" cy="30469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rgbClr val="002060"/>
                </a:solidFill>
              </a:rPr>
              <a:t>803</a:t>
            </a:r>
          </a:p>
          <a:p>
            <a:endParaRPr lang="en-GB" sz="6000" dirty="0">
              <a:solidFill>
                <a:srgbClr val="002060"/>
              </a:solidFill>
            </a:endParaRPr>
          </a:p>
          <a:p>
            <a:r>
              <a:rPr lang="en-GB" sz="6000" dirty="0">
                <a:solidFill>
                  <a:srgbClr val="002060"/>
                </a:solidFill>
              </a:rPr>
              <a:t>             </a:t>
            </a:r>
            <a:r>
              <a:rPr lang="en-GB" sz="7200" b="1" dirty="0">
                <a:solidFill>
                  <a:srgbClr val="002060"/>
                </a:solidFill>
              </a:rPr>
              <a:t>3</a:t>
            </a:r>
            <a:endParaRPr lang="en-GB" sz="6000" b="1" dirty="0">
              <a:solidFill>
                <a:srgbClr val="002060"/>
              </a:solidFill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FCFA5C37-33AD-430D-B41C-288B6BD11B5E}"/>
              </a:ext>
            </a:extLst>
          </p:cNvPr>
          <p:cNvSpPr/>
          <p:nvPr/>
        </p:nvSpPr>
        <p:spPr>
          <a:xfrm rot="18310292">
            <a:off x="9900133" y="1266740"/>
            <a:ext cx="560131" cy="17737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8E0EC9BF-11BA-472D-ADCE-3795AFECF1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42303" y="413843"/>
            <a:ext cx="10485330" cy="6264275"/>
          </a:xfrm>
        </p:spPr>
        <p:txBody>
          <a:bodyPr/>
          <a:lstStyle/>
          <a:p>
            <a:pPr marL="0" indent="0" algn="ctr">
              <a:buClr>
                <a:srgbClr val="002060"/>
              </a:buClr>
              <a:buNone/>
              <a:defRPr/>
            </a:pPr>
            <a:r>
              <a:rPr lang="en-GB" sz="4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to Expand Your Reference List in a Relatively Short Time:</a:t>
            </a:r>
            <a:endParaRPr lang="en-GB" sz="36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Clr>
                <a:srgbClr val="002060"/>
              </a:buClr>
              <a:buNone/>
              <a:defRPr/>
            </a:pPr>
            <a:endParaRPr lang="en-GB" sz="1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4863" indent="-804863"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r>
              <a:rPr lang="en-GB" altLang="en-US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“Cited References” &amp; “Times Cited in This Database” functions</a:t>
            </a:r>
          </a:p>
          <a:p>
            <a:pPr marL="804863" indent="-804863"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endParaRPr lang="en-GB" altLang="en-US" sz="9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rgbClr val="002060"/>
              </a:buClr>
              <a:buNone/>
              <a:defRPr/>
            </a:pPr>
            <a:r>
              <a:rPr lang="en-GB" alt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Cited References:</a:t>
            </a:r>
            <a:r>
              <a:rPr lang="en-GB" altLang="en-US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Sources which were listed in the reference list of the given paper.</a:t>
            </a:r>
          </a:p>
          <a:p>
            <a:pPr marL="0" indent="0">
              <a:buClr>
                <a:srgbClr val="002060"/>
              </a:buClr>
              <a:buNone/>
              <a:defRPr/>
            </a:pPr>
            <a:r>
              <a:rPr lang="en-GB" altLang="en-US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Times Cited in This Database: </a:t>
            </a:r>
            <a:r>
              <a:rPr lang="en-GB" altLang="en-US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Sources which were published after the given paper which cited the paper in their reference list.</a:t>
            </a:r>
          </a:p>
          <a:p>
            <a:pPr marL="544513" indent="-544513">
              <a:buClr>
                <a:srgbClr val="002060"/>
              </a:buClr>
              <a:buFont typeface="+mj-lt"/>
              <a:buAutoNum type="arabicPeriod"/>
              <a:defRPr/>
            </a:pPr>
            <a:endParaRPr lang="en-GB" altLang="en-US" sz="3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4513" indent="-544513">
              <a:buClr>
                <a:srgbClr val="002060"/>
              </a:buClr>
              <a:buFont typeface="+mj-lt"/>
              <a:buAutoNum type="arabicPeriod"/>
              <a:defRPr/>
            </a:pPr>
            <a:endParaRPr lang="en-GB" altLang="en-US" sz="3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4513" indent="-544513">
              <a:buClr>
                <a:srgbClr val="002060"/>
              </a:buClr>
              <a:buFont typeface="+mj-lt"/>
              <a:buAutoNum type="arabicPeriod"/>
              <a:defRPr/>
            </a:pPr>
            <a:endParaRPr lang="en-GB" altLang="en-US" sz="3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4513" indent="-544513"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endParaRPr lang="en-GB" altLang="en-US" sz="3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rgbClr val="002060"/>
              </a:buClr>
              <a:buNone/>
              <a:defRPr/>
            </a:pPr>
            <a:endParaRPr lang="en-GB" altLang="en-US" sz="3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rgbClr val="002060"/>
              </a:buClr>
              <a:buNone/>
              <a:defRPr/>
            </a:pPr>
            <a:endParaRPr lang="en-GB" altLang="en-US" sz="3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9CC6-01B4-4960-BF2B-72150D256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20190"/>
            <a:ext cx="11062741" cy="1073276"/>
          </a:xfrm>
        </p:spPr>
        <p:txBody>
          <a:bodyPr>
            <a:normAutofit/>
          </a:bodyPr>
          <a:lstStyle/>
          <a:p>
            <a:pPr algn="ctr"/>
            <a:r>
              <a:rPr lang="en-GB" sz="5400" dirty="0">
                <a:solidFill>
                  <a:schemeClr val="accent6">
                    <a:lumMod val="50000"/>
                  </a:schemeClr>
                </a:solidFill>
              </a:rPr>
              <a:t>Learning Objectives</a:t>
            </a:r>
            <a:endParaRPr lang="en-GB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4701C-35FB-407E-81D6-3ABC94273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8780" y="1851288"/>
            <a:ext cx="9398833" cy="3513246"/>
          </a:xfrm>
        </p:spPr>
        <p:txBody>
          <a:bodyPr>
            <a:noAutofit/>
          </a:bodyPr>
          <a:lstStyle/>
          <a:p>
            <a:pPr marL="539750" indent="-539750">
              <a:lnSpc>
                <a:spcPct val="100000"/>
              </a:lnSpc>
            </a:pPr>
            <a:r>
              <a:rPr lang="en-GB" sz="4400" dirty="0">
                <a:solidFill>
                  <a:schemeClr val="accent6">
                    <a:lumMod val="50000"/>
                  </a:schemeClr>
                </a:solidFill>
              </a:rPr>
              <a:t>Introducing coursework 2</a:t>
            </a:r>
          </a:p>
          <a:p>
            <a:pPr marL="539750" indent="-539750">
              <a:lnSpc>
                <a:spcPct val="100000"/>
              </a:lnSpc>
            </a:pPr>
            <a:r>
              <a:rPr lang="en-GB" sz="4400" dirty="0">
                <a:solidFill>
                  <a:schemeClr val="accent6">
                    <a:lumMod val="50000"/>
                  </a:schemeClr>
                </a:solidFill>
              </a:rPr>
              <a:t>Offering tips on how to draft your report in a time-efficient way</a:t>
            </a:r>
          </a:p>
        </p:txBody>
      </p:sp>
    </p:spTree>
    <p:extLst>
      <p:ext uri="{BB962C8B-B14F-4D97-AF65-F5344CB8AC3E}">
        <p14:creationId xmlns:p14="http://schemas.microsoft.com/office/powerpoint/2010/main" val="10726460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8E0EC9BF-11BA-472D-ADCE-3795AFECF1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38859" y="1773239"/>
            <a:ext cx="8587829" cy="3024187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002060"/>
              </a:buClr>
              <a:buNone/>
              <a:defRPr/>
            </a:pPr>
            <a:r>
              <a:rPr lang="en-GB" sz="4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you Challenge Yourself by Identifying a min of 10 Good Quality Papers For Your Assignment?</a:t>
            </a:r>
            <a:endParaRPr lang="en-GB" altLang="en-US" sz="4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4513" indent="-544513">
              <a:buClr>
                <a:srgbClr val="002060"/>
              </a:buClr>
              <a:buFont typeface="+mj-lt"/>
              <a:buAutoNum type="arabicPeriod"/>
              <a:defRPr/>
            </a:pPr>
            <a:endParaRPr lang="en-GB" altLang="en-US" sz="4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4513" indent="-544513">
              <a:buClr>
                <a:srgbClr val="002060"/>
              </a:buClr>
              <a:buFont typeface="+mj-lt"/>
              <a:buAutoNum type="arabicPeriod"/>
              <a:defRPr/>
            </a:pPr>
            <a:endParaRPr lang="en-GB" altLang="en-US" sz="4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4513" indent="-544513">
              <a:buClr>
                <a:srgbClr val="002060"/>
              </a:buClr>
              <a:buFont typeface="+mj-lt"/>
              <a:buAutoNum type="arabicPeriod"/>
              <a:defRPr/>
            </a:pPr>
            <a:endParaRPr lang="en-GB" altLang="en-US" sz="4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4513" indent="-544513">
              <a:buClr>
                <a:srgbClr val="002060"/>
              </a:buClr>
              <a:buFont typeface="Wingdings" panose="05000000000000000000" pitchFamily="2" charset="2"/>
              <a:buChar char="ü"/>
              <a:defRPr/>
            </a:pPr>
            <a:endParaRPr lang="en-GB" altLang="en-US" sz="4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rgbClr val="002060"/>
              </a:buClr>
              <a:buNone/>
              <a:defRPr/>
            </a:pPr>
            <a:endParaRPr lang="en-GB" altLang="en-US" sz="4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rgbClr val="002060"/>
              </a:buClr>
              <a:buNone/>
              <a:defRPr/>
            </a:pPr>
            <a:endParaRPr lang="en-GB" altLang="en-US" sz="4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15ADB-E16D-43AE-BD17-3F1CAB5FD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1022" y="734518"/>
            <a:ext cx="9709956" cy="4579419"/>
          </a:xfrm>
        </p:spPr>
        <p:txBody>
          <a:bodyPr rtlCol="0">
            <a:noAutofit/>
          </a:bodyPr>
          <a:lstStyle/>
          <a:p>
            <a:pPr marL="347663" indent="0">
              <a:spcBef>
                <a:spcPct val="0"/>
              </a:spcBef>
              <a:buNone/>
              <a:defRPr/>
            </a:pPr>
            <a:r>
              <a:rPr lang="en-US" alt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Nurdilek Dalziel</a:t>
            </a:r>
          </a:p>
          <a:p>
            <a:pPr marL="631825" lvl="2" indent="-271463">
              <a:spcBef>
                <a:spcPts val="600"/>
              </a:spcBef>
              <a:buNone/>
              <a:defRPr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Lecturer in Marketing</a:t>
            </a:r>
          </a:p>
          <a:p>
            <a:pPr marL="631825" lvl="2" indent="-271463">
              <a:spcBef>
                <a:spcPts val="600"/>
              </a:spcBef>
              <a:buNone/>
              <a:defRPr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 Leader: Business &amp; Marketing</a:t>
            </a:r>
          </a:p>
          <a:p>
            <a:pPr marL="347663" lvl="2" indent="0">
              <a:spcBef>
                <a:spcPts val="600"/>
              </a:spcBef>
              <a:buNone/>
              <a:defRPr/>
            </a:pPr>
            <a:endParaRPr lang="en-GB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663" lvl="2" indent="0">
              <a:spcBef>
                <a:spcPts val="600"/>
              </a:spcBef>
              <a:buNone/>
              <a:defRPr/>
            </a:pPr>
            <a:r>
              <a:rPr lang="en-GB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Office: </a:t>
            </a: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HU4.87 </a:t>
            </a:r>
          </a:p>
          <a:p>
            <a:pPr marL="347663" lvl="2" indent="0">
              <a:spcBef>
                <a:spcPts val="600"/>
              </a:spcBef>
              <a:buNone/>
              <a:defRPr/>
            </a:pPr>
            <a:r>
              <a:rPr lang="en-GB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Hours</a:t>
            </a: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Monday 9-11am; no need to book </a:t>
            </a:r>
            <a:r>
              <a:rPr lang="en-GB" sz="3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appointment</a:t>
            </a:r>
            <a:endParaRPr lang="en-GB" sz="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663" lvl="2" indent="0">
              <a:spcBef>
                <a:spcPts val="600"/>
              </a:spcBef>
              <a:buNone/>
              <a:defRPr/>
            </a:pPr>
            <a:br>
              <a:rPr lang="en-GB" sz="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</a:t>
            </a:r>
            <a:r>
              <a:rPr lang="de-DE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0116 250 6371</a:t>
            </a:r>
          </a:p>
          <a:p>
            <a:pPr>
              <a:buFont typeface="Wingdings 3" charset="2"/>
              <a:buChar char=""/>
              <a:defRPr/>
            </a:pPr>
            <a:endParaRPr lang="en-GB" sz="3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DA6A-C9BE-4752-8F09-E034406FB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1842230" cy="1325563"/>
          </a:xfrm>
        </p:spPr>
        <p:txBody>
          <a:bodyPr>
            <a:normAutofit/>
          </a:bodyPr>
          <a:lstStyle/>
          <a:p>
            <a:pPr algn="ctr"/>
            <a:r>
              <a:rPr lang="en-GB" sz="5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Experience of Coursework 1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5B553CDE-4DC3-4CF3-8A34-41573A06BA76}"/>
              </a:ext>
            </a:extLst>
          </p:cNvPr>
          <p:cNvSpPr txBox="1">
            <a:spLocks noChangeArrowheads="1"/>
          </p:cNvSpPr>
          <p:nvPr/>
        </p:nvSpPr>
        <p:spPr>
          <a:xfrm>
            <a:off x="534311" y="1690688"/>
            <a:ext cx="10183656" cy="3892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altLang="en-US" sz="7200" b="1" dirty="0">
                <a:hlinkClick r:id="rId2"/>
              </a:rPr>
              <a:t>www.menti.com</a:t>
            </a:r>
            <a:endParaRPr lang="en-GB" altLang="en-US" sz="7200" b="1" dirty="0"/>
          </a:p>
          <a:p>
            <a:pPr algn="ctr"/>
            <a:endParaRPr lang="en-GB" altLang="en-US" sz="1800" b="1" dirty="0"/>
          </a:p>
          <a:p>
            <a:pPr marL="0" indent="0" algn="ctr">
              <a:buNone/>
            </a:pPr>
            <a:r>
              <a:rPr lang="en-GB" altLang="en-US" sz="7200" b="1" dirty="0"/>
              <a:t>Code: 26 37 26</a:t>
            </a:r>
          </a:p>
          <a:p>
            <a:pPr algn="just"/>
            <a:endParaRPr lang="en-GB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757980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9CC6-01B4-4960-BF2B-72150D256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9725"/>
            <a:ext cx="12192000" cy="844675"/>
          </a:xfrm>
        </p:spPr>
        <p:txBody>
          <a:bodyPr>
            <a:noAutofit/>
          </a:bodyPr>
          <a:lstStyle/>
          <a:p>
            <a:pPr algn="ctr"/>
            <a:r>
              <a:rPr lang="en-GB" sz="5400" dirty="0">
                <a:solidFill>
                  <a:schemeClr val="accent6">
                    <a:lumMod val="50000"/>
                  </a:schemeClr>
                </a:solidFill>
              </a:rPr>
              <a:t>Recapping CW1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1718D5-C84D-48E9-A358-E1E87A3723C9}"/>
              </a:ext>
            </a:extLst>
          </p:cNvPr>
          <p:cNvSpPr txBox="1"/>
          <p:nvPr/>
        </p:nvSpPr>
        <p:spPr>
          <a:xfrm>
            <a:off x="309796" y="914400"/>
            <a:ext cx="1157240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Customer acquisition, retention and development </a:t>
            </a:r>
          </a:p>
          <a:p>
            <a:pPr marL="630238"/>
            <a:r>
              <a:rPr lang="en-GB" sz="3600" dirty="0">
                <a:solidFill>
                  <a:srgbClr val="002060"/>
                </a:solidFill>
              </a:rPr>
              <a:t>Taking into account the key customer segment of the organisation, what customer acquisition, retention and development strategies would be most beneficial?</a:t>
            </a:r>
          </a:p>
          <a:p>
            <a:pPr marL="630238" indent="-630238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Sustainable customer management </a:t>
            </a:r>
          </a:p>
          <a:p>
            <a:pPr marL="539750"/>
            <a:r>
              <a:rPr lang="en-GB" sz="3600" dirty="0">
                <a:solidFill>
                  <a:srgbClr val="002060"/>
                </a:solidFill>
              </a:rPr>
              <a:t>By applying two theoretical frameworks learnt in this model (such as Kano model, Gartner competency model, IDIC model, CRM value chain), discuss how the organisation can design a sustainable  customer management strategy. </a:t>
            </a:r>
          </a:p>
        </p:txBody>
      </p:sp>
    </p:spTree>
    <p:extLst>
      <p:ext uri="{BB962C8B-B14F-4D97-AF65-F5344CB8AC3E}">
        <p14:creationId xmlns:p14="http://schemas.microsoft.com/office/powerpoint/2010/main" val="683296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4766" y="237273"/>
            <a:ext cx="10964091" cy="1171802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rgbClr val="002060"/>
                </a:solidFill>
              </a:rPr>
              <a:t>Coursework Two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B3C211-FC4A-48CE-84B5-A3C0CE3216F7}"/>
              </a:ext>
            </a:extLst>
          </p:cNvPr>
          <p:cNvSpPr txBox="1"/>
          <p:nvPr/>
        </p:nvSpPr>
        <p:spPr>
          <a:xfrm>
            <a:off x="671059" y="1567900"/>
            <a:ext cx="10849881" cy="4050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Deadline</a:t>
            </a:r>
            <a:r>
              <a:rPr lang="en-GB" sz="4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Friday 3rd April 2020, at 12pm (MID-DAY) via Turnitin</a:t>
            </a:r>
          </a:p>
          <a:p>
            <a:pPr>
              <a:lnSpc>
                <a:spcPct val="150000"/>
              </a:lnSpc>
            </a:pPr>
            <a:r>
              <a:rPr lang="en-GB" sz="4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Word Count</a:t>
            </a:r>
            <a:r>
              <a:rPr lang="en-GB" sz="4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1,500 words </a:t>
            </a:r>
            <a:r>
              <a:rPr lang="en-GB" sz="4400" dirty="0">
                <a:solidFill>
                  <a:srgbClr val="002060"/>
                </a:solidFill>
              </a:rPr>
              <a:t>(+/- 10%)</a:t>
            </a:r>
            <a:endParaRPr lang="en-GB" sz="4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4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Weighting</a:t>
            </a:r>
            <a:r>
              <a:rPr lang="en-GB" sz="4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50%</a:t>
            </a:r>
          </a:p>
        </p:txBody>
      </p:sp>
    </p:spTree>
    <p:extLst>
      <p:ext uri="{BB962C8B-B14F-4D97-AF65-F5344CB8AC3E}">
        <p14:creationId xmlns:p14="http://schemas.microsoft.com/office/powerpoint/2010/main" val="1210104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9CC6-01B4-4960-BF2B-72150D256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9567"/>
            <a:ext cx="12192000" cy="844675"/>
          </a:xfrm>
        </p:spPr>
        <p:txBody>
          <a:bodyPr>
            <a:normAutofit/>
          </a:bodyPr>
          <a:lstStyle/>
          <a:p>
            <a:pPr algn="ctr"/>
            <a:r>
              <a:rPr lang="en-GB" sz="5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Coursework 2</a:t>
            </a:r>
            <a:endParaRPr lang="en-GB" sz="4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1718D5-C84D-48E9-A358-E1E87A3723C9}"/>
              </a:ext>
            </a:extLst>
          </p:cNvPr>
          <p:cNvSpPr txBox="1"/>
          <p:nvPr/>
        </p:nvSpPr>
        <p:spPr>
          <a:xfrm>
            <a:off x="484681" y="1274162"/>
            <a:ext cx="1122263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/>
            <a:r>
              <a:rPr lang="en-GB" sz="4400" b="1" u="sng" dirty="0">
                <a:solidFill>
                  <a:srgbClr val="002060"/>
                </a:solidFill>
              </a:rPr>
              <a:t>Learning Objectives to be Assessed</a:t>
            </a:r>
            <a:r>
              <a:rPr lang="en-GB" sz="4400" u="sng" dirty="0">
                <a:solidFill>
                  <a:srgbClr val="002060"/>
                </a:solidFill>
              </a:rPr>
              <a:t>:</a:t>
            </a:r>
          </a:p>
          <a:p>
            <a:pPr lvl="0" algn="ctr" fontAlgn="base"/>
            <a:endParaRPr lang="en-GB" sz="2000" u="sng" dirty="0">
              <a:solidFill>
                <a:srgbClr val="002060"/>
              </a:solidFill>
            </a:endParaRPr>
          </a:p>
          <a:p>
            <a:pPr marL="571500" lvl="0" indent="-571500" fontAlgn="base">
              <a:buFont typeface="Arial" panose="020B0604020202020204" pitchFamily="34" charset="0"/>
              <a:buChar char="•"/>
            </a:pPr>
            <a:r>
              <a:rPr lang="en-GB" sz="4400" dirty="0">
                <a:solidFill>
                  <a:srgbClr val="002060"/>
                </a:solidFill>
              </a:rPr>
              <a:t>Make recommendations on how an organisation can improve its CRM performance and profitability</a:t>
            </a:r>
          </a:p>
          <a:p>
            <a:pPr marL="571500" lvl="0" indent="-571500" fontAlgn="base">
              <a:buFont typeface="Arial" panose="020B0604020202020204" pitchFamily="34" charset="0"/>
              <a:buChar char="•"/>
            </a:pPr>
            <a:r>
              <a:rPr lang="en-GB" sz="4400" dirty="0">
                <a:solidFill>
                  <a:srgbClr val="002060"/>
                </a:solidFill>
              </a:rPr>
              <a:t>Develop problem solving and decision-making skills</a:t>
            </a:r>
          </a:p>
        </p:txBody>
      </p:sp>
    </p:spTree>
    <p:extLst>
      <p:ext uri="{BB962C8B-B14F-4D97-AF65-F5344CB8AC3E}">
        <p14:creationId xmlns:p14="http://schemas.microsoft.com/office/powerpoint/2010/main" val="1385677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C1BA4-A0EE-49D5-B849-7FEE049B6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401" y="809469"/>
            <a:ext cx="10749197" cy="37025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dirty="0">
                <a:solidFill>
                  <a:srgbClr val="002060"/>
                </a:solidFill>
              </a:rPr>
              <a:t>Having designed a sustainable customer management strategy for your organisation (Coursework 1), you are asked to recommend a  digital and social customer relationship management (CRM) strategy to the organisation to enhance its relationship with its customers. </a:t>
            </a:r>
          </a:p>
        </p:txBody>
      </p:sp>
    </p:spTree>
    <p:extLst>
      <p:ext uri="{BB962C8B-B14F-4D97-AF65-F5344CB8AC3E}">
        <p14:creationId xmlns:p14="http://schemas.microsoft.com/office/powerpoint/2010/main" val="459717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C1BA4-A0EE-49D5-B849-7FEE049B6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322" y="664751"/>
            <a:ext cx="10852878" cy="47766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800" u="sng" dirty="0">
                <a:solidFill>
                  <a:srgbClr val="002060"/>
                </a:solidFill>
              </a:rPr>
              <a:t>Section 1 (750 words; 50%)</a:t>
            </a:r>
          </a:p>
          <a:p>
            <a:pPr marL="0" indent="0">
              <a:buNone/>
            </a:pPr>
            <a:endParaRPr lang="en-GB" sz="600" u="sng" dirty="0">
              <a:solidFill>
                <a:srgbClr val="002060"/>
              </a:solidFill>
            </a:endParaRPr>
          </a:p>
          <a:p>
            <a:pPr marL="1258888" lvl="1" indent="-801688">
              <a:buFont typeface="Wingdings" panose="05000000000000000000" pitchFamily="2" charset="2"/>
              <a:buChar char="Ø"/>
            </a:pPr>
            <a:r>
              <a:rPr lang="en-GB" sz="4400" dirty="0">
                <a:solidFill>
                  <a:srgbClr val="002060"/>
                </a:solidFill>
              </a:rPr>
              <a:t>Digital and social CRM literature review</a:t>
            </a:r>
          </a:p>
          <a:p>
            <a:pPr marL="457200" lvl="1" indent="0">
              <a:buNone/>
              <a:tabLst>
                <a:tab pos="1079500" algn="l"/>
              </a:tabLst>
            </a:pPr>
            <a:endParaRPr lang="en-GB" sz="4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4800" u="sng" dirty="0">
                <a:solidFill>
                  <a:srgbClr val="002060"/>
                </a:solidFill>
              </a:rPr>
              <a:t>Section 2 (750 words; 50%)</a:t>
            </a:r>
          </a:p>
          <a:p>
            <a:pPr marL="0" indent="0">
              <a:buNone/>
            </a:pPr>
            <a:endParaRPr lang="en-GB" sz="600" u="sng" dirty="0">
              <a:solidFill>
                <a:srgbClr val="002060"/>
              </a:solidFill>
            </a:endParaRPr>
          </a:p>
          <a:p>
            <a:pPr marL="1258888" lvl="1" indent="-801688">
              <a:buFont typeface="Wingdings" panose="05000000000000000000" pitchFamily="2" charset="2"/>
              <a:buChar char="Ø"/>
            </a:pPr>
            <a:r>
              <a:rPr lang="en-GB" sz="4400" dirty="0">
                <a:solidFill>
                  <a:srgbClr val="002060"/>
                </a:solidFill>
              </a:rPr>
              <a:t>Recommending a digital and social CRM strategy to your organisation</a:t>
            </a:r>
          </a:p>
          <a:p>
            <a:pPr marL="457200" lvl="1" indent="0">
              <a:buNone/>
              <a:tabLst>
                <a:tab pos="1079500" algn="l"/>
              </a:tabLst>
            </a:pPr>
            <a:endParaRPr lang="en-GB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470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C1BA4-A0EE-49D5-B849-7FEE049B6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4184" y="919584"/>
            <a:ext cx="10088379" cy="39222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800" u="sng" dirty="0">
                <a:solidFill>
                  <a:srgbClr val="002060"/>
                </a:solidFill>
              </a:rPr>
              <a:t>Digital and Social CRM:</a:t>
            </a:r>
          </a:p>
          <a:p>
            <a:pPr marL="0" indent="0">
              <a:buNone/>
            </a:pPr>
            <a:endParaRPr lang="en-GB" sz="3200" u="sng" dirty="0">
              <a:solidFill>
                <a:srgbClr val="002060"/>
              </a:solidFill>
            </a:endParaRPr>
          </a:p>
          <a:p>
            <a:pPr lvl="1"/>
            <a:r>
              <a:rPr lang="en-GB" sz="4400" dirty="0">
                <a:solidFill>
                  <a:srgbClr val="002060"/>
                </a:solidFill>
              </a:rPr>
              <a:t>  Week 8 (CRM to Social CRM: Part 1)</a:t>
            </a:r>
          </a:p>
          <a:p>
            <a:pPr lvl="1">
              <a:tabLst>
                <a:tab pos="1079500" algn="l"/>
              </a:tabLst>
            </a:pPr>
            <a:r>
              <a:rPr lang="en-GB" sz="4400" dirty="0">
                <a:solidFill>
                  <a:srgbClr val="002060"/>
                </a:solidFill>
              </a:rPr>
              <a:t>  Week 18 (CRM to Social CRM: Part 2)</a:t>
            </a:r>
          </a:p>
          <a:p>
            <a:pPr lvl="1">
              <a:tabLst>
                <a:tab pos="1079500" algn="l"/>
              </a:tabLst>
            </a:pPr>
            <a:r>
              <a:rPr lang="en-GB" sz="4400" dirty="0">
                <a:solidFill>
                  <a:srgbClr val="002060"/>
                </a:solidFill>
              </a:rPr>
              <a:t>  Week 19 (Digital Customer Experience)</a:t>
            </a:r>
          </a:p>
        </p:txBody>
      </p:sp>
    </p:spTree>
    <p:extLst>
      <p:ext uri="{BB962C8B-B14F-4D97-AF65-F5344CB8AC3E}">
        <p14:creationId xmlns:p14="http://schemas.microsoft.com/office/powerpoint/2010/main" val="357327875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A9C3CFB9A1034F8179CB09B339B082" ma:contentTypeVersion="11" ma:contentTypeDescription="Create a new document." ma:contentTypeScope="" ma:versionID="07cc9501a89c6dcd0faf2adc002bbd7e">
  <xsd:schema xmlns:xsd="http://www.w3.org/2001/XMLSchema" xmlns:xs="http://www.w3.org/2001/XMLSchema" xmlns:p="http://schemas.microsoft.com/office/2006/metadata/properties" xmlns:ns3="9bde2c7a-2007-4fe5-bb17-c937fb37339d" xmlns:ns4="a14a2cce-e964-4571-b62d-e82ca769c46e" targetNamespace="http://schemas.microsoft.com/office/2006/metadata/properties" ma:root="true" ma:fieldsID="0a8e331e58681627320f1ee55f962f88" ns3:_="" ns4:_="">
    <xsd:import namespace="9bde2c7a-2007-4fe5-bb17-c937fb37339d"/>
    <xsd:import namespace="a14a2cce-e964-4571-b62d-e82ca769c46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de2c7a-2007-4fe5-bb17-c937fb3733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a2cce-e964-4571-b62d-e82ca769c46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762907-4BC1-40E4-8ECE-D0AFE25A9B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de2c7a-2007-4fe5-bb17-c937fb37339d"/>
    <ds:schemaRef ds:uri="a14a2cce-e964-4571-b62d-e82ca769c4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3F764F3-7955-47ED-A283-0BD141E8B9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C154E3-FA7B-4FD7-98CB-5BCB3C98F4A0}">
  <ds:schemaRefs>
    <ds:schemaRef ds:uri="http://purl.org/dc/dcmitype/"/>
    <ds:schemaRef ds:uri="http://www.w3.org/XML/1998/namespace"/>
    <ds:schemaRef ds:uri="a14a2cce-e964-4571-b62d-e82ca769c46e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9bde2c7a-2007-4fe5-bb17-c937fb37339d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787</Words>
  <Application>Microsoft Office PowerPoint</Application>
  <PresentationFormat>Widescreen</PresentationFormat>
  <Paragraphs>138</Paragraphs>
  <Slides>21</Slides>
  <Notes>8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Wingdings</vt:lpstr>
      <vt:lpstr>Wingdings 3</vt:lpstr>
      <vt:lpstr>1_Office Theme</vt:lpstr>
      <vt:lpstr>PowerPoint Presentation</vt:lpstr>
      <vt:lpstr>Learning Objectives</vt:lpstr>
      <vt:lpstr>Your Experience of Coursework 1</vt:lpstr>
      <vt:lpstr>Recapping CW1</vt:lpstr>
      <vt:lpstr>Coursework Two  </vt:lpstr>
      <vt:lpstr>Coursework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Nurdilek Dalziel</dc:creator>
  <cp:lastModifiedBy>lenovo</cp:lastModifiedBy>
  <cp:revision>4</cp:revision>
  <cp:lastPrinted>2020-01-06T10:00:01Z</cp:lastPrinted>
  <dcterms:created xsi:type="dcterms:W3CDTF">2019-12-16T05:41:32Z</dcterms:created>
  <dcterms:modified xsi:type="dcterms:W3CDTF">2020-08-07T05:15:31Z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0x01010094A9C3CFB9A1034F8179CB09B339B082</vt:lpwstr>
  </property>
</Properties>
</file>